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6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7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9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1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12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14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5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6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7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30"/>
  </p:notesMasterIdLst>
  <p:sldIdLst>
    <p:sldId id="462" r:id="rId22"/>
    <p:sldId id="910" r:id="rId23"/>
    <p:sldId id="920" r:id="rId24"/>
    <p:sldId id="1066" r:id="rId25"/>
    <p:sldId id="909" r:id="rId26"/>
    <p:sldId id="913" r:id="rId27"/>
    <p:sldId id="915" r:id="rId28"/>
    <p:sldId id="106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119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70" d="100"/>
          <a:sy n="70" d="100"/>
        </p:scale>
        <p:origin x="1373" y="278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A2A984-58A2-4769-8E41-426561C1EB96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4C34D16-C19E-4054-B345-F4193CAD8C96}">
      <dgm:prSet custT="1"/>
      <dgm:spPr/>
      <dgm:t>
        <a:bodyPr/>
        <a:lstStyle/>
        <a:p>
          <a:r>
            <a:rPr lang="en-GB" sz="1600" b="1" dirty="0"/>
            <a:t>Write a failing test</a:t>
          </a:r>
        </a:p>
      </dgm:t>
    </dgm:pt>
    <dgm:pt modelId="{31B11198-C2F6-48B3-8BA6-38F3970EC716}" type="parTrans" cxnId="{08185C17-A335-4B26-93E6-3D871A56B436}">
      <dgm:prSet/>
      <dgm:spPr/>
      <dgm:t>
        <a:bodyPr/>
        <a:lstStyle/>
        <a:p>
          <a:endParaRPr lang="en-GB" sz="2400" b="1"/>
        </a:p>
      </dgm:t>
    </dgm:pt>
    <dgm:pt modelId="{C3AAAD6F-7556-4EEC-829D-66FBE162BCB7}" type="sibTrans" cxnId="{08185C17-A335-4B26-93E6-3D871A56B436}">
      <dgm:prSet/>
      <dgm:spPr/>
      <dgm:t>
        <a:bodyPr/>
        <a:lstStyle/>
        <a:p>
          <a:endParaRPr lang="en-GB" sz="2400" b="1"/>
        </a:p>
      </dgm:t>
    </dgm:pt>
    <dgm:pt modelId="{22905080-6400-4983-BBAA-5702046AFCF8}">
      <dgm:prSet custT="1"/>
      <dgm:spPr/>
      <dgm:t>
        <a:bodyPr/>
        <a:lstStyle/>
        <a:p>
          <a:r>
            <a:rPr lang="en-GB" sz="1600" b="1" dirty="0"/>
            <a:t>Write just enough code to pass the test</a:t>
          </a:r>
        </a:p>
      </dgm:t>
    </dgm:pt>
    <dgm:pt modelId="{CAED1536-A139-4044-87CE-C041B5F416A6}" type="parTrans" cxnId="{AC452A70-EB2B-4BE2-AB74-FCE2979F7068}">
      <dgm:prSet/>
      <dgm:spPr/>
      <dgm:t>
        <a:bodyPr/>
        <a:lstStyle/>
        <a:p>
          <a:endParaRPr lang="en-GB" sz="2400" b="1"/>
        </a:p>
      </dgm:t>
    </dgm:pt>
    <dgm:pt modelId="{D31EB9F1-5EBC-4975-8CC4-CB22C8740A6E}" type="sibTrans" cxnId="{AC452A70-EB2B-4BE2-AB74-FCE2979F7068}">
      <dgm:prSet/>
      <dgm:spPr/>
      <dgm:t>
        <a:bodyPr/>
        <a:lstStyle/>
        <a:p>
          <a:endParaRPr lang="en-GB" sz="2400" b="1"/>
        </a:p>
      </dgm:t>
    </dgm:pt>
    <dgm:pt modelId="{FA74A825-76FF-44EE-8F70-29EE6B550F9B}">
      <dgm:prSet custT="1"/>
      <dgm:spPr/>
      <dgm:t>
        <a:bodyPr/>
        <a:lstStyle/>
        <a:p>
          <a:r>
            <a:rPr lang="en-GB" sz="1600" b="1" dirty="0"/>
            <a:t>Pass the test</a:t>
          </a:r>
        </a:p>
      </dgm:t>
    </dgm:pt>
    <dgm:pt modelId="{F9CF69CE-6C62-41FA-948C-3FF76D73F199}" type="parTrans" cxnId="{0FE40EBA-16DC-49E8-907B-CC021B41DCCA}">
      <dgm:prSet/>
      <dgm:spPr/>
      <dgm:t>
        <a:bodyPr/>
        <a:lstStyle/>
        <a:p>
          <a:endParaRPr lang="en-GB" sz="2400" b="1"/>
        </a:p>
      </dgm:t>
    </dgm:pt>
    <dgm:pt modelId="{C8099D5D-55A5-4861-93D9-EE0B3356EBA4}" type="sibTrans" cxnId="{0FE40EBA-16DC-49E8-907B-CC021B41DCCA}">
      <dgm:prSet/>
      <dgm:spPr/>
      <dgm:t>
        <a:bodyPr/>
        <a:lstStyle/>
        <a:p>
          <a:endParaRPr lang="en-GB" sz="2400" b="1"/>
        </a:p>
      </dgm:t>
    </dgm:pt>
    <dgm:pt modelId="{0E5A6593-3E21-4BB6-9A7B-2273EB105DBD}">
      <dgm:prSet custT="1"/>
      <dgm:spPr/>
      <dgm:t>
        <a:bodyPr/>
        <a:lstStyle/>
        <a:p>
          <a:r>
            <a:rPr lang="en-GB" sz="1600" b="1" dirty="0"/>
            <a:t>Refactor</a:t>
          </a:r>
        </a:p>
      </dgm:t>
    </dgm:pt>
    <dgm:pt modelId="{887E6FB4-EA6D-4944-A004-8E79EDA20DF7}" type="parTrans" cxnId="{73784971-DAD4-474A-A537-248A1850B429}">
      <dgm:prSet/>
      <dgm:spPr/>
      <dgm:t>
        <a:bodyPr/>
        <a:lstStyle/>
        <a:p>
          <a:endParaRPr lang="en-GB" sz="2400" b="1"/>
        </a:p>
      </dgm:t>
    </dgm:pt>
    <dgm:pt modelId="{F8871B79-BEF2-4C22-8AB8-B6DCEB53C181}" type="sibTrans" cxnId="{73784971-DAD4-474A-A537-248A1850B429}">
      <dgm:prSet/>
      <dgm:spPr/>
      <dgm:t>
        <a:bodyPr/>
        <a:lstStyle/>
        <a:p>
          <a:endParaRPr lang="en-GB" sz="2400" b="1"/>
        </a:p>
      </dgm:t>
    </dgm:pt>
    <dgm:pt modelId="{62C392D5-99BD-4647-9217-AAF4AF340810}" type="pres">
      <dgm:prSet presAssocID="{1AA2A984-58A2-4769-8E41-426561C1EB96}" presName="CompostProcess" presStyleCnt="0">
        <dgm:presLayoutVars>
          <dgm:dir/>
          <dgm:resizeHandles val="exact"/>
        </dgm:presLayoutVars>
      </dgm:prSet>
      <dgm:spPr/>
    </dgm:pt>
    <dgm:pt modelId="{66CDBF1A-14C7-478E-8E39-D030433FF9B8}" type="pres">
      <dgm:prSet presAssocID="{1AA2A984-58A2-4769-8E41-426561C1EB96}" presName="arrow" presStyleLbl="bgShp" presStyleIdx="0" presStyleCnt="1" custLinFactNeighborX="8988"/>
      <dgm:spPr/>
    </dgm:pt>
    <dgm:pt modelId="{03D72C16-1061-4F6A-B100-7F8C4E821B98}" type="pres">
      <dgm:prSet presAssocID="{1AA2A984-58A2-4769-8E41-426561C1EB96}" presName="linearProcess" presStyleCnt="0"/>
      <dgm:spPr/>
    </dgm:pt>
    <dgm:pt modelId="{59B7B661-7491-4946-9828-422D65E0AF96}" type="pres">
      <dgm:prSet presAssocID="{A4C34D16-C19E-4054-B345-F4193CAD8C96}" presName="textNode" presStyleLbl="node1" presStyleIdx="0" presStyleCnt="4" custScaleX="58112" custLinFactNeighborX="82099">
        <dgm:presLayoutVars>
          <dgm:bulletEnabled val="1"/>
        </dgm:presLayoutVars>
      </dgm:prSet>
      <dgm:spPr/>
    </dgm:pt>
    <dgm:pt modelId="{54F52F5B-7625-4AEB-B9D6-F4ECED20982A}" type="pres">
      <dgm:prSet presAssocID="{C3AAAD6F-7556-4EEC-829D-66FBE162BCB7}" presName="sibTrans" presStyleCnt="0"/>
      <dgm:spPr/>
    </dgm:pt>
    <dgm:pt modelId="{4260D29F-ECFA-4289-87FC-BA64DBC001FD}" type="pres">
      <dgm:prSet presAssocID="{22905080-6400-4983-BBAA-5702046AFCF8}" presName="textNode" presStyleLbl="node1" presStyleIdx="1" presStyleCnt="4" custLinFactNeighborX="19817">
        <dgm:presLayoutVars>
          <dgm:bulletEnabled val="1"/>
        </dgm:presLayoutVars>
      </dgm:prSet>
      <dgm:spPr/>
    </dgm:pt>
    <dgm:pt modelId="{6F06A826-878D-4DBA-AA0B-C2AAC3FC4069}" type="pres">
      <dgm:prSet presAssocID="{D31EB9F1-5EBC-4975-8CC4-CB22C8740A6E}" presName="sibTrans" presStyleCnt="0"/>
      <dgm:spPr/>
    </dgm:pt>
    <dgm:pt modelId="{6CF827CE-AA7D-4945-91B5-51C51BEA30F5}" type="pres">
      <dgm:prSet presAssocID="{FA74A825-76FF-44EE-8F70-29EE6B550F9B}" presName="textNode" presStyleLbl="node1" presStyleIdx="2" presStyleCnt="4" custScaleX="64539" custLinFactNeighborX="-36767" custLinFactNeighborY="3600">
        <dgm:presLayoutVars>
          <dgm:bulletEnabled val="1"/>
        </dgm:presLayoutVars>
      </dgm:prSet>
      <dgm:spPr/>
    </dgm:pt>
    <dgm:pt modelId="{8D1D5DA9-DF4B-4332-A8AD-F5DD4BC8E884}" type="pres">
      <dgm:prSet presAssocID="{C8099D5D-55A5-4861-93D9-EE0B3356EBA4}" presName="sibTrans" presStyleCnt="0"/>
      <dgm:spPr/>
    </dgm:pt>
    <dgm:pt modelId="{E750DA61-3E9D-4CCB-9883-C8AA54B0812C}" type="pres">
      <dgm:prSet presAssocID="{0E5A6593-3E21-4BB6-9A7B-2273EB105DBD}" presName="textNode" presStyleLbl="node1" presStyleIdx="3" presStyleCnt="4" custScaleX="43421" custLinFactNeighborX="-99937">
        <dgm:presLayoutVars>
          <dgm:bulletEnabled val="1"/>
        </dgm:presLayoutVars>
      </dgm:prSet>
      <dgm:spPr/>
    </dgm:pt>
  </dgm:ptLst>
  <dgm:cxnLst>
    <dgm:cxn modelId="{08185C17-A335-4B26-93E6-3D871A56B436}" srcId="{1AA2A984-58A2-4769-8E41-426561C1EB96}" destId="{A4C34D16-C19E-4054-B345-F4193CAD8C96}" srcOrd="0" destOrd="0" parTransId="{31B11198-C2F6-48B3-8BA6-38F3970EC716}" sibTransId="{C3AAAD6F-7556-4EEC-829D-66FBE162BCB7}"/>
    <dgm:cxn modelId="{66165466-78F3-44A0-86C1-B2E89D684C80}" type="presOf" srcId="{0E5A6593-3E21-4BB6-9A7B-2273EB105DBD}" destId="{E750DA61-3E9D-4CCB-9883-C8AA54B0812C}" srcOrd="0" destOrd="0" presId="urn:microsoft.com/office/officeart/2005/8/layout/hProcess9"/>
    <dgm:cxn modelId="{AC452A70-EB2B-4BE2-AB74-FCE2979F7068}" srcId="{1AA2A984-58A2-4769-8E41-426561C1EB96}" destId="{22905080-6400-4983-BBAA-5702046AFCF8}" srcOrd="1" destOrd="0" parTransId="{CAED1536-A139-4044-87CE-C041B5F416A6}" sibTransId="{D31EB9F1-5EBC-4975-8CC4-CB22C8740A6E}"/>
    <dgm:cxn modelId="{73784971-DAD4-474A-A537-248A1850B429}" srcId="{1AA2A984-58A2-4769-8E41-426561C1EB96}" destId="{0E5A6593-3E21-4BB6-9A7B-2273EB105DBD}" srcOrd="3" destOrd="0" parTransId="{887E6FB4-EA6D-4944-A004-8E79EDA20DF7}" sibTransId="{F8871B79-BEF2-4C22-8AB8-B6DCEB53C181}"/>
    <dgm:cxn modelId="{2CFA6F72-407D-4583-83B6-67C233153440}" type="presOf" srcId="{1AA2A984-58A2-4769-8E41-426561C1EB96}" destId="{62C392D5-99BD-4647-9217-AAF4AF340810}" srcOrd="0" destOrd="0" presId="urn:microsoft.com/office/officeart/2005/8/layout/hProcess9"/>
    <dgm:cxn modelId="{88D8FC9E-774B-450D-B3EC-55941E90D68E}" type="presOf" srcId="{FA74A825-76FF-44EE-8F70-29EE6B550F9B}" destId="{6CF827CE-AA7D-4945-91B5-51C51BEA30F5}" srcOrd="0" destOrd="0" presId="urn:microsoft.com/office/officeart/2005/8/layout/hProcess9"/>
    <dgm:cxn modelId="{47815EB6-4E43-4E83-81A1-C9DCA38A0880}" type="presOf" srcId="{A4C34D16-C19E-4054-B345-F4193CAD8C96}" destId="{59B7B661-7491-4946-9828-422D65E0AF96}" srcOrd="0" destOrd="0" presId="urn:microsoft.com/office/officeart/2005/8/layout/hProcess9"/>
    <dgm:cxn modelId="{0FE40EBA-16DC-49E8-907B-CC021B41DCCA}" srcId="{1AA2A984-58A2-4769-8E41-426561C1EB96}" destId="{FA74A825-76FF-44EE-8F70-29EE6B550F9B}" srcOrd="2" destOrd="0" parTransId="{F9CF69CE-6C62-41FA-948C-3FF76D73F199}" sibTransId="{C8099D5D-55A5-4861-93D9-EE0B3356EBA4}"/>
    <dgm:cxn modelId="{5FD4EEFB-7C07-4083-9966-65EEBA2C4B86}" type="presOf" srcId="{22905080-6400-4983-BBAA-5702046AFCF8}" destId="{4260D29F-ECFA-4289-87FC-BA64DBC001FD}" srcOrd="0" destOrd="0" presId="urn:microsoft.com/office/officeart/2005/8/layout/hProcess9"/>
    <dgm:cxn modelId="{F549FA77-0B6E-4FF7-ABE9-859ADAA6FAF7}" type="presParOf" srcId="{62C392D5-99BD-4647-9217-AAF4AF340810}" destId="{66CDBF1A-14C7-478E-8E39-D030433FF9B8}" srcOrd="0" destOrd="0" presId="urn:microsoft.com/office/officeart/2005/8/layout/hProcess9"/>
    <dgm:cxn modelId="{D6A2C6C4-2156-43E2-AC6E-CA7470BE383E}" type="presParOf" srcId="{62C392D5-99BD-4647-9217-AAF4AF340810}" destId="{03D72C16-1061-4F6A-B100-7F8C4E821B98}" srcOrd="1" destOrd="0" presId="urn:microsoft.com/office/officeart/2005/8/layout/hProcess9"/>
    <dgm:cxn modelId="{1DB4DDC3-EE5D-4000-A18F-16DC6FCFDC25}" type="presParOf" srcId="{03D72C16-1061-4F6A-B100-7F8C4E821B98}" destId="{59B7B661-7491-4946-9828-422D65E0AF96}" srcOrd="0" destOrd="0" presId="urn:microsoft.com/office/officeart/2005/8/layout/hProcess9"/>
    <dgm:cxn modelId="{C224E22B-2CCE-409E-A38B-6DA7F2CFFC4F}" type="presParOf" srcId="{03D72C16-1061-4F6A-B100-7F8C4E821B98}" destId="{54F52F5B-7625-4AEB-B9D6-F4ECED20982A}" srcOrd="1" destOrd="0" presId="urn:microsoft.com/office/officeart/2005/8/layout/hProcess9"/>
    <dgm:cxn modelId="{B32B914C-3537-454C-9DD6-8414F69DDA4B}" type="presParOf" srcId="{03D72C16-1061-4F6A-B100-7F8C4E821B98}" destId="{4260D29F-ECFA-4289-87FC-BA64DBC001FD}" srcOrd="2" destOrd="0" presId="urn:microsoft.com/office/officeart/2005/8/layout/hProcess9"/>
    <dgm:cxn modelId="{1471500E-EAA2-4B37-B90A-802858F0C924}" type="presParOf" srcId="{03D72C16-1061-4F6A-B100-7F8C4E821B98}" destId="{6F06A826-878D-4DBA-AA0B-C2AAC3FC4069}" srcOrd="3" destOrd="0" presId="urn:microsoft.com/office/officeart/2005/8/layout/hProcess9"/>
    <dgm:cxn modelId="{78345E04-661D-4526-9023-B44AB5127856}" type="presParOf" srcId="{03D72C16-1061-4F6A-B100-7F8C4E821B98}" destId="{6CF827CE-AA7D-4945-91B5-51C51BEA30F5}" srcOrd="4" destOrd="0" presId="urn:microsoft.com/office/officeart/2005/8/layout/hProcess9"/>
    <dgm:cxn modelId="{396B5EC9-BDE0-424C-B6B7-647D48375BDA}" type="presParOf" srcId="{03D72C16-1061-4F6A-B100-7F8C4E821B98}" destId="{8D1D5DA9-DF4B-4332-A8AD-F5DD4BC8E884}" srcOrd="5" destOrd="0" presId="urn:microsoft.com/office/officeart/2005/8/layout/hProcess9"/>
    <dgm:cxn modelId="{DB5A3518-E0C1-4415-A0CF-FD0B2D3574AA}" type="presParOf" srcId="{03D72C16-1061-4F6A-B100-7F8C4E821B98}" destId="{E750DA61-3E9D-4CCB-9883-C8AA54B0812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DBF1A-14C7-478E-8E39-D030433FF9B8}">
      <dsp:nvSpPr>
        <dsp:cNvPr id="0" name=""/>
        <dsp:cNvSpPr/>
      </dsp:nvSpPr>
      <dsp:spPr>
        <a:xfrm>
          <a:off x="1055332" y="0"/>
          <a:ext cx="5980219" cy="204911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7B661-7491-4946-9828-422D65E0AF96}">
      <dsp:nvSpPr>
        <dsp:cNvPr id="0" name=""/>
        <dsp:cNvSpPr/>
      </dsp:nvSpPr>
      <dsp:spPr>
        <a:xfrm>
          <a:off x="470970" y="614735"/>
          <a:ext cx="1226549" cy="8196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Write a failing test</a:t>
          </a:r>
        </a:p>
      </dsp:txBody>
      <dsp:txXfrm>
        <a:off x="510982" y="654747"/>
        <a:ext cx="1146525" cy="739622"/>
      </dsp:txXfrm>
    </dsp:sp>
    <dsp:sp modelId="{4260D29F-ECFA-4289-87FC-BA64DBC001FD}">
      <dsp:nvSpPr>
        <dsp:cNvPr id="0" name=""/>
        <dsp:cNvSpPr/>
      </dsp:nvSpPr>
      <dsp:spPr>
        <a:xfrm>
          <a:off x="1830203" y="614735"/>
          <a:ext cx="2110665" cy="8196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Write just enough code to pass the test</a:t>
          </a:r>
        </a:p>
      </dsp:txBody>
      <dsp:txXfrm>
        <a:off x="1870215" y="654747"/>
        <a:ext cx="2030641" cy="739622"/>
      </dsp:txXfrm>
    </dsp:sp>
    <dsp:sp modelId="{6CF827CE-AA7D-4945-91B5-51C51BEA30F5}">
      <dsp:nvSpPr>
        <dsp:cNvPr id="0" name=""/>
        <dsp:cNvSpPr/>
      </dsp:nvSpPr>
      <dsp:spPr>
        <a:xfrm>
          <a:off x="4093597" y="644242"/>
          <a:ext cx="1362202" cy="8196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Pass the test</a:t>
          </a:r>
        </a:p>
      </dsp:txBody>
      <dsp:txXfrm>
        <a:off x="4133609" y="684254"/>
        <a:ext cx="1282178" cy="739622"/>
      </dsp:txXfrm>
    </dsp:sp>
    <dsp:sp modelId="{E750DA61-3E9D-4CCB-9883-C8AA54B0812C}">
      <dsp:nvSpPr>
        <dsp:cNvPr id="0" name=""/>
        <dsp:cNvSpPr/>
      </dsp:nvSpPr>
      <dsp:spPr>
        <a:xfrm>
          <a:off x="5585359" y="614735"/>
          <a:ext cx="916472" cy="8196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Refactor</a:t>
          </a:r>
        </a:p>
      </dsp:txBody>
      <dsp:txXfrm>
        <a:off x="5625371" y="654747"/>
        <a:ext cx="836448" cy="7396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29/05/2025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utunclebob.com/ArticleS.UncleBob.TheThreeRulesOfTd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8144893-3C3E-4654-8501-7E5434901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1BC24595-2C6D-4767-BE93-95193A3EB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95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7BC1BE75-29C8-4643-A977-21C11EC01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586A7F7-C7B3-40C3-9C74-BC9388D17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098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‘You are not allowed to write any production code unless it is to make a failing unit test pass.</a:t>
            </a:r>
          </a:p>
          <a:p>
            <a:r>
              <a:rPr lang="en-GB" dirty="0"/>
              <a:t>You are not allowed to write any more of a unit test than is sufficient to fail; and compilation failures are failures.</a:t>
            </a:r>
          </a:p>
          <a:p>
            <a:r>
              <a:rPr lang="en-GB" dirty="0"/>
              <a:t>You are not allowed to write any more production code than is sufficient to pass the one failing unit test.’</a:t>
            </a:r>
          </a:p>
          <a:p>
            <a:r>
              <a:rPr lang="en-GB" dirty="0">
                <a:hlinkClick r:id="rId3"/>
              </a:rPr>
              <a:t>Uncle Bob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88DA1F3-815B-4884-A59C-A1FF146E3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508238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79009921-6706-4752-B8DA-2FBDE2EF54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FA563DE1-1F4D-464B-BD8D-C6842B0322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080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 Test-Driven Development by Example, Kent Beck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65714EF4-4758-42BE-B460-560FD7051C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14837602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6.png"/><Relationship Id="rId4" Type="http://schemas.openxmlformats.org/officeDocument/2006/relationships/image" Target="../media/image104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6.png"/><Relationship Id="rId4" Type="http://schemas.openxmlformats.org/officeDocument/2006/relationships/image" Target="../media/image110.emf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6.png"/><Relationship Id="rId4" Type="http://schemas.openxmlformats.org/officeDocument/2006/relationships/image" Target="../media/image116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6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6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6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26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6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9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9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9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9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9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9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2.emf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6.png"/><Relationship Id="rId4" Type="http://schemas.openxmlformats.org/officeDocument/2006/relationships/image" Target="../media/image77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83.sv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6.png"/><Relationship Id="rId4" Type="http://schemas.openxmlformats.org/officeDocument/2006/relationships/image" Target="../media/image86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6.png"/><Relationship Id="rId4" Type="http://schemas.openxmlformats.org/officeDocument/2006/relationships/image" Target="../media/image92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6.png"/><Relationship Id="rId4" Type="http://schemas.openxmlformats.org/officeDocument/2006/relationships/image" Target="../media/image98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4.emf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4675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 userDrawn="1"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900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601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5960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 userDrawn="1"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</a:t>
            </a:r>
            <a:br>
              <a:rPr lang="en-US"/>
            </a:br>
            <a:r>
              <a:rPr lang="en-US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941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4266379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73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4.xml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image" Target="../media/image73.png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4.svg"/><Relationship Id="rId5" Type="http://schemas.openxmlformats.org/officeDocument/2006/relationships/image" Target="../media/image123.png"/><Relationship Id="rId4" Type="http://schemas.openxmlformats.org/officeDocument/2006/relationships/image" Target="../media/image122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Test-Driven Development </a:t>
            </a:r>
            <a:br>
              <a:rPr lang="en-GB" sz="4400" dirty="0"/>
            </a:br>
            <a:r>
              <a:rPr lang="en-GB" sz="4400" dirty="0"/>
              <a:t>(TDD)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691BCB-F852-3C48-99CE-14B5EBC89FD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5"/>
            <a:ext cx="6534377" cy="474870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Repeating cycle of turning </a:t>
            </a:r>
            <a:r>
              <a:rPr lang="en-GB" b="1" dirty="0"/>
              <a:t>requirements</a:t>
            </a:r>
            <a:r>
              <a:rPr lang="en-GB" dirty="0"/>
              <a:t> into </a:t>
            </a:r>
            <a:br>
              <a:rPr lang="en-GB" dirty="0"/>
            </a:br>
            <a:r>
              <a:rPr lang="en-GB" b="1" dirty="0"/>
              <a:t>test cases</a:t>
            </a:r>
            <a:r>
              <a:rPr lang="en-GB" dirty="0"/>
              <a:t> and improving code to pass the tests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Test written before implementation</a:t>
            </a:r>
            <a:endParaRPr lang="en-GB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dirty="0"/>
              <a:t>Core practice of XP. Can be adopted within other methodologies</a:t>
            </a:r>
          </a:p>
          <a:p>
            <a:pPr>
              <a:spcBef>
                <a:spcPts val="1200"/>
              </a:spcBef>
            </a:pPr>
            <a:endParaRPr lang="en-GB" dirty="0"/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Tests drive design</a:t>
            </a:r>
            <a:r>
              <a:rPr lang="en-GB" dirty="0"/>
              <a:t> of API</a:t>
            </a:r>
          </a:p>
          <a:p>
            <a:pPr marL="465746" lvl="1" indent="-285750">
              <a:spcBef>
                <a:spcPts val="1200"/>
              </a:spcBef>
            </a:pPr>
            <a:r>
              <a:rPr lang="en-GB" dirty="0"/>
              <a:t>Focus on behaviour, not implementation. </a:t>
            </a:r>
          </a:p>
          <a:p>
            <a:pPr marL="465746" lvl="1" indent="-285750">
              <a:spcBef>
                <a:spcPts val="1200"/>
              </a:spcBef>
            </a:pPr>
            <a:r>
              <a:rPr lang="en-GB" dirty="0"/>
              <a:t>Tests describe </a:t>
            </a:r>
            <a:r>
              <a:rPr lang="en-GB" i="1" dirty="0"/>
              <a:t>what</a:t>
            </a:r>
            <a:r>
              <a:rPr lang="en-GB" dirty="0"/>
              <a:t> the code does, not </a:t>
            </a:r>
            <a:r>
              <a:rPr lang="en-GB" i="1" dirty="0"/>
              <a:t>how</a:t>
            </a:r>
            <a:r>
              <a:rPr lang="en-GB" dirty="0"/>
              <a:t> it does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11646-CD88-994C-82D1-2801625633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E3EBC-F614-0640-B58A-416AA7D07D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What is TDD?</a:t>
            </a:r>
          </a:p>
          <a:p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1823806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A06FB8-0D84-7546-BC40-CEB3DE6276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TDD Benefits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913C2B-A120-3B49-B46C-F686C9366A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1349985"/>
            <a:ext cx="6876188" cy="4964063"/>
          </a:xfrm>
        </p:spPr>
        <p:txBody>
          <a:bodyPr/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b="1" dirty="0"/>
              <a:t>Build up library of small tests </a:t>
            </a:r>
            <a:r>
              <a:rPr lang="en-GB" dirty="0"/>
              <a:t>that protect against regression bugs</a:t>
            </a:r>
            <a:r>
              <a:rPr lang="en-GB" b="1" dirty="0"/>
              <a:t>*</a:t>
            </a:r>
            <a:r>
              <a:rPr lang="en-US" dirty="0"/>
              <a:t> </a:t>
            </a:r>
          </a:p>
          <a:p>
            <a:pPr marL="285750" indent="-285750" fontAlgn="base"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b="1" dirty="0"/>
              <a:t>Extensive code coverage</a:t>
            </a:r>
            <a:r>
              <a:rPr lang="en-US" b="1" dirty="0"/>
              <a:t> </a:t>
            </a:r>
          </a:p>
          <a:p>
            <a:pPr marL="465746" lvl="1" indent="-285750" fontAlgn="base">
              <a:spcAft>
                <a:spcPts val="300"/>
              </a:spcAft>
            </a:pPr>
            <a:r>
              <a:rPr lang="en-GB" sz="1600" dirty="0"/>
              <a:t>No code without a test</a:t>
            </a:r>
            <a:r>
              <a:rPr lang="en-US" sz="1600" dirty="0"/>
              <a:t> </a:t>
            </a:r>
          </a:p>
          <a:p>
            <a:pPr marL="465746" lvl="1" indent="-285750" fontAlgn="base"/>
            <a:r>
              <a:rPr lang="en-GB" sz="1600" dirty="0"/>
              <a:t>No code that isn’t required</a:t>
            </a:r>
            <a:r>
              <a:rPr lang="en-US" sz="1600" dirty="0"/>
              <a:t> </a:t>
            </a:r>
            <a:br>
              <a:rPr lang="en-US" sz="1600" dirty="0"/>
            </a:br>
            <a:endParaRPr lang="en-US" sz="1600" dirty="0"/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Greatly helps with debugging</a:t>
            </a:r>
            <a:r>
              <a:rPr lang="en-GB" dirty="0"/>
              <a:t>, which makes up for time spent developing tests</a:t>
            </a:r>
            <a:r>
              <a:rPr lang="en-US" dirty="0"/>
              <a:t> </a:t>
            </a:r>
            <a:br>
              <a:rPr lang="en-US" dirty="0"/>
            </a:br>
            <a:endParaRPr lang="en-US" dirty="0"/>
          </a:p>
          <a:p>
            <a:pPr marL="285750" indent="-285750" fontAlgn="base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Tests as developer documentation</a:t>
            </a:r>
            <a:r>
              <a:rPr lang="en-US" b="1" dirty="0"/>
              <a:t> </a:t>
            </a:r>
          </a:p>
          <a:p>
            <a:pPr marL="465746" lvl="1" indent="-285750" fontAlgn="base">
              <a:spcBef>
                <a:spcPts val="600"/>
              </a:spcBef>
              <a:spcAft>
                <a:spcPts val="300"/>
              </a:spcAft>
            </a:pPr>
            <a:r>
              <a:rPr lang="en-GB" b="1" dirty="0"/>
              <a:t>Confidence, not fear</a:t>
            </a:r>
            <a:r>
              <a:rPr lang="en-US" b="1" dirty="0"/>
              <a:t> </a:t>
            </a:r>
            <a:br>
              <a:rPr lang="en-US" b="1" dirty="0"/>
            </a:br>
            <a:r>
              <a:rPr lang="en-GB" sz="1600" dirty="0"/>
              <a:t>Confidence in quality of the code</a:t>
            </a:r>
            <a:r>
              <a:rPr lang="en-US" sz="1600" dirty="0"/>
              <a:t> </a:t>
            </a:r>
          </a:p>
          <a:p>
            <a:pPr lvl="1" indent="0" fontAlgn="base">
              <a:buNone/>
            </a:pPr>
            <a:endParaRPr lang="en-US" sz="1600" dirty="0"/>
          </a:p>
          <a:p>
            <a:pPr lvl="1" indent="0" fontAlgn="base">
              <a:buNone/>
            </a:pPr>
            <a:endParaRPr lang="en-US" sz="1600" dirty="0"/>
          </a:p>
          <a:p>
            <a:pPr lvl="1" indent="0" fontAlgn="base">
              <a:buNone/>
            </a:pPr>
            <a:endParaRPr lang="en-US" sz="1600" dirty="0"/>
          </a:p>
          <a:p>
            <a:pPr fontAlgn="base"/>
            <a:r>
              <a:rPr lang="en-GB" sz="1600" dirty="0"/>
              <a:t>* A </a:t>
            </a:r>
            <a:r>
              <a:rPr lang="en-GB" sz="1600" b="1" i="1" dirty="0"/>
              <a:t>regression bug </a:t>
            </a:r>
            <a:br>
              <a:rPr lang="en-GB" sz="1600" b="1" i="1" dirty="0"/>
            </a:br>
            <a:r>
              <a:rPr lang="en-GB" sz="1600" b="1" i="1" dirty="0"/>
              <a:t>   </a:t>
            </a:r>
            <a:r>
              <a:rPr lang="en-GB" sz="1600" dirty="0"/>
              <a:t>A defect that breaks functionality after a release or refactoring.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DE167-1D68-9340-ACFB-E4B479A5F1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2959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1A6518-802B-F854-D6B6-C8B9102A09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Cons of TDD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6A719-0C94-DB08-D61B-61B78CB892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Slower at first </a:t>
            </a:r>
            <a:br>
              <a:rPr lang="en-GB" dirty="0"/>
            </a:br>
            <a:r>
              <a:rPr lang="en-GB" dirty="0"/>
              <a:t>It takes time to write tests before code </a:t>
            </a:r>
            <a:br>
              <a:rPr lang="en-GB" dirty="0"/>
            </a:br>
            <a:r>
              <a:rPr lang="en-GB" dirty="0"/>
              <a:t>Hard when requirements change rapidly.</a:t>
            </a:r>
            <a:br>
              <a:rPr lang="en-GB" dirty="0"/>
            </a:b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Temptation to write tests for trivial logic </a:t>
            </a:r>
            <a:br>
              <a:rPr lang="en-GB" b="1" dirty="0"/>
            </a:br>
            <a:r>
              <a:rPr lang="en-GB" b="1" dirty="0"/>
              <a:t>Use your judgement -</a:t>
            </a:r>
            <a:r>
              <a:rPr lang="en-GB" dirty="0"/>
              <a:t> It is just a development method!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Maintenance overhead </a:t>
            </a:r>
            <a:br>
              <a:rPr lang="en-GB" b="1" dirty="0"/>
            </a:br>
            <a:r>
              <a:rPr lang="en-GB" dirty="0"/>
              <a:t>Tests need updating when requirements change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Not so great for legacy or spaghetti code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Refactoring existing systems can be painful!</a:t>
            </a:r>
          </a:p>
          <a:p>
            <a:br>
              <a:rPr lang="en-GB" b="1" dirty="0"/>
            </a:b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469ED5-1434-555B-8E87-9A01E33E31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4BEE5-9814-4E6A-E112-700F3D5B7971}"/>
              </a:ext>
            </a:extLst>
          </p:cNvPr>
          <p:cNvSpPr txBox="1"/>
          <p:nvPr/>
        </p:nvSpPr>
        <p:spPr>
          <a:xfrm>
            <a:off x="5336039" y="5517504"/>
            <a:ext cx="5920382" cy="64633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Use TDD for your core programs logic and high-risk areas</a:t>
            </a:r>
          </a:p>
          <a:p>
            <a:pPr algn="ctr"/>
            <a:r>
              <a:rPr lang="en-GB" b="1" dirty="0"/>
              <a:t>Not for trivial cases like getters, setters …</a:t>
            </a:r>
          </a:p>
        </p:txBody>
      </p:sp>
    </p:spTree>
    <p:extLst>
      <p:ext uri="{BB962C8B-B14F-4D97-AF65-F5344CB8AC3E}">
        <p14:creationId xmlns:p14="http://schemas.microsoft.com/office/powerpoint/2010/main" val="240712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638586-9F2F-844A-9F48-4E60C42063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cap="none" dirty="0"/>
              <a:t>TDD Steps</a:t>
            </a:r>
          </a:p>
          <a:p>
            <a:endParaRPr lang="en-GB" cap="none"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4480A76-1041-0EB3-72D2-BE6889E269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1424410"/>
              </p:ext>
            </p:extLst>
          </p:nvPr>
        </p:nvGraphicFramePr>
        <p:xfrm>
          <a:off x="4162062" y="871064"/>
          <a:ext cx="7035552" cy="2049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5DA1AD-82BF-8246-86D6-17CCD66DA6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6BBB36E-328D-DAA0-95EE-8D5FF409503A}"/>
              </a:ext>
            </a:extLst>
          </p:cNvPr>
          <p:cNvSpPr txBox="1">
            <a:spLocks/>
          </p:cNvSpPr>
          <p:nvPr/>
        </p:nvSpPr>
        <p:spPr>
          <a:xfrm>
            <a:off x="4878475" y="3706253"/>
            <a:ext cx="6770687" cy="1605116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79996" indent="-179996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996" indent="-17999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9996" indent="-17999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996" indent="-179996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Tests as an afterthought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 level of defects leading to costly failures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Lengthy testing phase after most of the code is written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Poor maintainability</a:t>
            </a:r>
          </a:p>
          <a:p>
            <a:pPr>
              <a:spcBef>
                <a:spcPts val="600"/>
              </a:spcBef>
              <a:buSzPct val="100000"/>
            </a:pPr>
            <a:endParaRPr lang="en-GB" dirty="0"/>
          </a:p>
          <a:p>
            <a:pPr>
              <a:spcBef>
                <a:spcPts val="600"/>
              </a:spcBef>
              <a:buSzPct val="100000"/>
            </a:pP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18F0D-E5B6-0042-6EE2-FB77B398DA2F}"/>
              </a:ext>
            </a:extLst>
          </p:cNvPr>
          <p:cNvSpPr txBox="1"/>
          <p:nvPr/>
        </p:nvSpPr>
        <p:spPr>
          <a:xfrm>
            <a:off x="4878475" y="32066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SzPct val="100000"/>
            </a:pPr>
            <a:r>
              <a:rPr lang="en-GB" b="1" dirty="0"/>
              <a:t>Different to traditional development… </a:t>
            </a:r>
          </a:p>
        </p:txBody>
      </p:sp>
    </p:spTree>
    <p:extLst>
      <p:ext uri="{BB962C8B-B14F-4D97-AF65-F5344CB8AC3E}">
        <p14:creationId xmlns:p14="http://schemas.microsoft.com/office/powerpoint/2010/main" val="3222509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22EA9-EA2B-FA45-B1B2-427322262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65C6C-9B96-5E4B-8A82-B828B8B477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The Red - Green - Refactor Workflow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1A9455-DDCF-3A49-B701-C90716184CA2}"/>
              </a:ext>
            </a:extLst>
          </p:cNvPr>
          <p:cNvSpPr/>
          <p:nvPr/>
        </p:nvSpPr>
        <p:spPr>
          <a:xfrm>
            <a:off x="618628" y="2350937"/>
            <a:ext cx="1844219" cy="61823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(re)write a test, then execute test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694C1-17F5-2A4B-96C8-BF2ED5F384A1}"/>
              </a:ext>
            </a:extLst>
          </p:cNvPr>
          <p:cNvSpPr/>
          <p:nvPr/>
        </p:nvSpPr>
        <p:spPr>
          <a:xfrm>
            <a:off x="4268826" y="3689651"/>
            <a:ext cx="2028641" cy="822869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Write small amount of production code, then execute 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AD5659-419A-ED43-A476-981A2A2F5486}"/>
              </a:ext>
            </a:extLst>
          </p:cNvPr>
          <p:cNvSpPr/>
          <p:nvPr/>
        </p:nvSpPr>
        <p:spPr>
          <a:xfrm>
            <a:off x="8103445" y="5232999"/>
            <a:ext cx="1844219" cy="618234"/>
          </a:xfrm>
          <a:prstGeom prst="rect">
            <a:avLst/>
          </a:prstGeom>
          <a:solidFill>
            <a:srgbClr val="00CEF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chemeClr val="tx1"/>
                </a:solidFill>
              </a:rPr>
              <a:t>Finalise the code, then execute test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0D8F18D-5459-7A4E-9EA2-DE3FDA63051C}"/>
              </a:ext>
            </a:extLst>
          </p:cNvPr>
          <p:cNvSpPr/>
          <p:nvPr/>
        </p:nvSpPr>
        <p:spPr>
          <a:xfrm>
            <a:off x="1436760" y="1627896"/>
            <a:ext cx="207957" cy="20795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2CC99A4-635C-DD48-9CF3-A561C5B7061D}"/>
              </a:ext>
            </a:extLst>
          </p:cNvPr>
          <p:cNvCxnSpPr>
            <a:cxnSpLocks/>
            <a:stCxn id="59" idx="4"/>
            <a:endCxn id="6" idx="0"/>
          </p:cNvCxnSpPr>
          <p:nvPr/>
        </p:nvCxnSpPr>
        <p:spPr>
          <a:xfrm>
            <a:off x="1540738" y="1887652"/>
            <a:ext cx="0" cy="46328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41F9775-502C-4947-B391-881EB9C8E385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16200000" flipH="1">
            <a:off x="2338825" y="2171084"/>
            <a:ext cx="1131915" cy="2728088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7BFC786-43F4-3A49-A10D-5BF41B2A8E6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77761" y="2584086"/>
            <a:ext cx="309117" cy="461054"/>
          </a:xfrm>
          <a:prstGeom prst="bentConnector4">
            <a:avLst>
              <a:gd name="adj1" fmla="val -73953"/>
              <a:gd name="adj2" fmla="val 149582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F9A878B-DDD2-384F-A41D-98139E9715D0}"/>
              </a:ext>
            </a:extLst>
          </p:cNvPr>
          <p:cNvSpPr txBox="1"/>
          <p:nvPr/>
        </p:nvSpPr>
        <p:spPr>
          <a:xfrm>
            <a:off x="1492203" y="4252608"/>
            <a:ext cx="1662538" cy="389496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[test(s) fail]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528E27-D680-8E42-9D93-64BF43775627}"/>
              </a:ext>
            </a:extLst>
          </p:cNvPr>
          <p:cNvSpPr txBox="1"/>
          <p:nvPr/>
        </p:nvSpPr>
        <p:spPr>
          <a:xfrm>
            <a:off x="2818799" y="2773044"/>
            <a:ext cx="2110652" cy="389496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[test(s) succeed]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20232230-8AD3-3543-88C6-F88554F01D3B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 rot="16200000" flipH="1">
            <a:off x="6178498" y="3617169"/>
            <a:ext cx="1029596" cy="2820298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EC372C9-43B4-B443-9723-B977DBF81AF1}"/>
              </a:ext>
            </a:extLst>
          </p:cNvPr>
          <p:cNvSpPr txBox="1"/>
          <p:nvPr/>
        </p:nvSpPr>
        <p:spPr>
          <a:xfrm>
            <a:off x="5261314" y="5687079"/>
            <a:ext cx="2116029" cy="389496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[all tests succeed]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5D7B869-E94E-9B4A-8436-4C438604A13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838171" y="4053223"/>
            <a:ext cx="411434" cy="507160"/>
          </a:xfrm>
          <a:prstGeom prst="bentConnector4">
            <a:avLst>
              <a:gd name="adj1" fmla="val -55562"/>
              <a:gd name="adj2" fmla="val 145075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C483A854-0F25-3A4C-A6F0-7E4C263CB8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03123" y="280086"/>
            <a:ext cx="2882063" cy="7023763"/>
          </a:xfrm>
          <a:prstGeom prst="bentConnector3">
            <a:avLst>
              <a:gd name="adj1" fmla="val 11224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2EC37AC-05A5-CB42-99D4-69CA7C7A0E08}"/>
              </a:ext>
            </a:extLst>
          </p:cNvPr>
          <p:cNvSpPr txBox="1"/>
          <p:nvPr/>
        </p:nvSpPr>
        <p:spPr>
          <a:xfrm>
            <a:off x="6644066" y="4252608"/>
            <a:ext cx="1662538" cy="389496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[test(s) fail]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5FF4735-D868-DB44-A009-0F2BE2DF38BD}"/>
              </a:ext>
            </a:extLst>
          </p:cNvPr>
          <p:cNvSpPr txBox="1"/>
          <p:nvPr/>
        </p:nvSpPr>
        <p:spPr>
          <a:xfrm>
            <a:off x="9174994" y="2773044"/>
            <a:ext cx="2110652" cy="389496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[test(s) pass]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2105266C-E6E2-F244-ABC2-BD1FFBA9395D}"/>
              </a:ext>
            </a:extLst>
          </p:cNvPr>
          <p:cNvCxnSpPr>
            <a:cxnSpLocks/>
            <a:stCxn id="8" idx="2"/>
            <a:endCxn id="8" idx="3"/>
          </p:cNvCxnSpPr>
          <p:nvPr/>
        </p:nvCxnSpPr>
        <p:spPr>
          <a:xfrm rot="5400000" flipH="1" flipV="1">
            <a:off x="9332050" y="5235620"/>
            <a:ext cx="309117" cy="922109"/>
          </a:xfrm>
          <a:prstGeom prst="bentConnector4">
            <a:avLst>
              <a:gd name="adj1" fmla="val -73953"/>
              <a:gd name="adj2" fmla="val 124791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F69413-DCFF-FC4B-BFC2-86617F299011}"/>
              </a:ext>
            </a:extLst>
          </p:cNvPr>
          <p:cNvSpPr txBox="1"/>
          <p:nvPr/>
        </p:nvSpPr>
        <p:spPr>
          <a:xfrm>
            <a:off x="10307138" y="5656485"/>
            <a:ext cx="1662538" cy="389496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[test(s) fail]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7851898-F1CB-5349-B83F-B358D84CF987}"/>
              </a:ext>
            </a:extLst>
          </p:cNvPr>
          <p:cNvSpPr/>
          <p:nvPr/>
        </p:nvSpPr>
        <p:spPr>
          <a:xfrm>
            <a:off x="1384960" y="1576096"/>
            <a:ext cx="311556" cy="311556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858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55E5133-7C80-DB43-9964-E2468C03F3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Beck’s TDD Strategies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029FB9-6404-484F-8CF7-BF38B88DDB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237" y="1240838"/>
            <a:ext cx="10344315" cy="5237751"/>
          </a:xfrm>
        </p:spPr>
        <p:txBody>
          <a:bodyPr/>
          <a:lstStyle/>
          <a:p>
            <a:pPr marL="342900" indent="-342900" fontAlgn="base">
              <a:buFont typeface="+mj-lt"/>
              <a:buAutoNum type="arabicPeriod"/>
            </a:pPr>
            <a:r>
              <a:rPr lang="en-GB" b="1" dirty="0"/>
              <a:t>Fake it. </a:t>
            </a:r>
            <a:r>
              <a:rPr lang="en-GB" dirty="0"/>
              <a:t>Return a constant and gradually replace constants with variables.</a:t>
            </a:r>
            <a:r>
              <a:rPr lang="en-US" dirty="0"/>
              <a:t> 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GB" b="1" dirty="0"/>
              <a:t>Obvious implementation. </a:t>
            </a:r>
            <a:r>
              <a:rPr lang="en-GB" dirty="0"/>
              <a:t>If a quick, clean solution is obvious, type it in!</a:t>
            </a:r>
            <a:r>
              <a:rPr lang="en-US" dirty="0"/>
              <a:t> 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GB" b="1" dirty="0"/>
              <a:t>Triangulation.</a:t>
            </a:r>
            <a:r>
              <a:rPr lang="en-GB" dirty="0"/>
              <a:t> </a:t>
            </a:r>
            <a:r>
              <a:rPr lang="en-GB" sz="1800" dirty="0">
                <a:effectLst/>
                <a:latin typeface="Montserrat"/>
                <a:ea typeface="Calibri" panose="020F0502020204030204" pitchFamily="34" charset="0"/>
                <a:cs typeface="Arial" panose="020B0604020202020204" pitchFamily="34" charset="0"/>
              </a:rPr>
              <a:t>Only generalise your code when you have two or more different tests</a:t>
            </a:r>
            <a:endParaRPr lang="en-GB" dirty="0">
              <a:latin typeface="Montserra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GB" b="1" dirty="0"/>
              <a:t>Work in very small steps, </a:t>
            </a:r>
            <a:r>
              <a:rPr lang="en-GB" dirty="0"/>
              <a:t>continually re-running the tests</a:t>
            </a:r>
            <a:r>
              <a:rPr lang="en-GB" b="1" dirty="0"/>
              <a:t>.</a:t>
            </a:r>
          </a:p>
          <a:p>
            <a:pPr fontAlgn="base"/>
            <a:endParaRPr lang="en-GB" dirty="0"/>
          </a:p>
          <a:p>
            <a:pPr fontAlgn="base"/>
            <a:r>
              <a:rPr lang="en-GB" b="1" dirty="0"/>
              <a:t>Triangulate example:  </a:t>
            </a:r>
            <a:r>
              <a:rPr lang="en-GB" dirty="0"/>
              <a:t>Locate position from two or more stations.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EF9EDD-DBE7-9E45-80BC-41AA46249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7" name="Graphic 6" descr="Tug boat with solid fill">
            <a:extLst>
              <a:ext uri="{FF2B5EF4-FFF2-40B4-BE49-F238E27FC236}">
                <a16:creationId xmlns:a16="http://schemas.microsoft.com/office/drawing/2014/main" id="{4D71BA1E-0CC9-4112-95B7-26168701A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3994" y="3941602"/>
            <a:ext cx="914400" cy="914400"/>
          </a:xfrm>
          <a:prstGeom prst="rect">
            <a:avLst/>
          </a:prstGeom>
        </p:spPr>
      </p:pic>
      <p:pic>
        <p:nvPicPr>
          <p:cNvPr id="9" name="Graphic 8" descr="Lighthouse scene with solid fill">
            <a:extLst>
              <a:ext uri="{FF2B5EF4-FFF2-40B4-BE49-F238E27FC236}">
                <a16:creationId xmlns:a16="http://schemas.microsoft.com/office/drawing/2014/main" id="{4FDAF29E-160A-46D5-A594-6643F2A0C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1390" y="5597272"/>
            <a:ext cx="914400" cy="914400"/>
          </a:xfrm>
          <a:prstGeom prst="rect">
            <a:avLst/>
          </a:prstGeom>
        </p:spPr>
      </p:pic>
      <p:pic>
        <p:nvPicPr>
          <p:cNvPr id="14" name="Graphic 13" descr="Medieval tower with solid fill">
            <a:extLst>
              <a:ext uri="{FF2B5EF4-FFF2-40B4-BE49-F238E27FC236}">
                <a16:creationId xmlns:a16="http://schemas.microsoft.com/office/drawing/2014/main" id="{BD45F32F-5AFB-464D-BBEF-6D77CBAE83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551079" y="5607076"/>
            <a:ext cx="914400" cy="9144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978366B-2CA5-4939-A498-60AA9B64C31E}"/>
              </a:ext>
            </a:extLst>
          </p:cNvPr>
          <p:cNvCxnSpPr>
            <a:cxnSpLocks/>
          </p:cNvCxnSpPr>
          <p:nvPr/>
        </p:nvCxnSpPr>
        <p:spPr>
          <a:xfrm flipH="1">
            <a:off x="3342807" y="4789327"/>
            <a:ext cx="1275328" cy="827835"/>
          </a:xfrm>
          <a:prstGeom prst="straightConnector1">
            <a:avLst/>
          </a:prstGeom>
          <a:ln w="28575" cap="flat" cmpd="sng" algn="ctr">
            <a:solidFill>
              <a:schemeClr val="tx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1CBDB2A-425A-4AB5-9760-13B1F0BA4B5B}"/>
              </a:ext>
            </a:extLst>
          </p:cNvPr>
          <p:cNvCxnSpPr>
            <a:cxnSpLocks/>
          </p:cNvCxnSpPr>
          <p:nvPr/>
        </p:nvCxnSpPr>
        <p:spPr>
          <a:xfrm>
            <a:off x="5548395" y="4674752"/>
            <a:ext cx="2025472" cy="1158399"/>
          </a:xfrm>
          <a:prstGeom prst="straightConnector1">
            <a:avLst/>
          </a:prstGeom>
          <a:ln w="28575" cap="flat" cmpd="sng" algn="ctr">
            <a:solidFill>
              <a:schemeClr val="tx1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9A0BEED-D49D-9530-6A7D-2C2F56B0813F}"/>
              </a:ext>
            </a:extLst>
          </p:cNvPr>
          <p:cNvSpPr/>
          <p:nvPr/>
        </p:nvSpPr>
        <p:spPr>
          <a:xfrm>
            <a:off x="7837307" y="4174178"/>
            <a:ext cx="3277007" cy="1042537"/>
          </a:xfrm>
          <a:prstGeom prst="wedgeRoundRectCallout">
            <a:avLst>
              <a:gd name="adj1" fmla="val -57243"/>
              <a:gd name="adj2" fmla="val 41144"/>
              <a:gd name="adj3" fmla="val 16667"/>
            </a:avLst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dirty="0"/>
              <a:t> approaching a solution from </a:t>
            </a:r>
            <a:br>
              <a:rPr lang="en-GB" dirty="0"/>
            </a:br>
            <a:r>
              <a:rPr lang="en-GB" b="1" dirty="0"/>
              <a:t>different angles</a:t>
            </a:r>
            <a:r>
              <a:rPr lang="en-GB" dirty="0"/>
              <a:t>, by using each </a:t>
            </a:r>
            <a:br>
              <a:rPr lang="en-GB" dirty="0"/>
            </a:br>
            <a:r>
              <a:rPr lang="en-GB" dirty="0"/>
              <a:t>unit test as a reference point.</a:t>
            </a:r>
          </a:p>
        </p:txBody>
      </p:sp>
    </p:spTree>
    <p:extLst>
      <p:ext uri="{BB962C8B-B14F-4D97-AF65-F5344CB8AC3E}">
        <p14:creationId xmlns:p14="http://schemas.microsoft.com/office/powerpoint/2010/main" val="4111576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39C617-BECB-1103-D63E-59718FD2B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TDD Lab</a:t>
            </a:r>
            <a:br>
              <a:rPr lang="en-GB" dirty="0"/>
            </a:br>
            <a:br>
              <a:rPr lang="en-GB" dirty="0"/>
            </a:br>
            <a:r>
              <a:rPr lang="en-GB" sz="2000" dirty="0"/>
              <a:t>Afterwards, we'll discuss what you thought</a:t>
            </a:r>
            <a:br>
              <a:rPr lang="en-GB" sz="2800" dirty="0"/>
            </a:b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E64E4B-F0D4-4156-ACE2-5E3B54D7218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21313" y="1349375"/>
            <a:ext cx="6770687" cy="5113338"/>
          </a:xfrm>
        </p:spPr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EF080B-F2A7-4BA0-A46A-21160C357F4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 anchor="b">
            <a:normAutofit fontScale="40000" lnSpcReduction="20000"/>
          </a:bodyPr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68217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537</Words>
  <Application>Microsoft Office PowerPoint</Application>
  <PresentationFormat>Widescreen</PresentationFormat>
  <Paragraphs>79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8</vt:i4>
      </vt:variant>
    </vt:vector>
  </HeadingPairs>
  <TitlesOfParts>
    <vt:vector size="32" baseType="lpstr">
      <vt:lpstr>Aptos</vt:lpstr>
      <vt:lpstr>Arial</vt:lpstr>
      <vt:lpstr>Figtree</vt:lpstr>
      <vt:lpstr>Figtree Light</vt:lpstr>
      <vt:lpstr>Krana Fat B</vt:lpstr>
      <vt:lpstr>Montserrat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Test-Driven Development  (TDD)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TDD Lab  Afterwards, we'll discuss what you thought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53</cp:revision>
  <dcterms:created xsi:type="dcterms:W3CDTF">2024-06-24T11:44:08Z</dcterms:created>
  <dcterms:modified xsi:type="dcterms:W3CDTF">2025-05-29T23:02:16Z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